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6" r:id="rId7"/>
    <p:sldId id="267" r:id="rId8"/>
    <p:sldId id="268" r:id="rId9"/>
    <p:sldId id="269" r:id="rId10"/>
    <p:sldId id="270" r:id="rId11"/>
    <p:sldId id="265" r:id="rId12"/>
    <p:sldId id="264" r:id="rId13"/>
    <p:sldId id="263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88" r:id="rId22"/>
    <p:sldId id="280" r:id="rId23"/>
    <p:sldId id="278" r:id="rId24"/>
    <p:sldId id="279" r:id="rId25"/>
    <p:sldId id="287" r:id="rId26"/>
    <p:sldId id="281" r:id="rId27"/>
    <p:sldId id="282" r:id="rId28"/>
    <p:sldId id="283" r:id="rId29"/>
    <p:sldId id="284" r:id="rId30"/>
    <p:sldId id="286" r:id="rId31"/>
    <p:sldId id="289" r:id="rId32"/>
    <p:sldId id="258" r:id="rId3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BA978-6B87-4F55-9ED6-78AC0672E96F}" type="datetimeFigureOut">
              <a:rPr lang="pt-BR" smtClean="0"/>
              <a:pPr/>
              <a:t>27/06/2011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0CAC1-CCEE-4514-AD06-66EF536266B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BA978-6B87-4F55-9ED6-78AC0672E96F}" type="datetimeFigureOut">
              <a:rPr lang="pt-BR" smtClean="0"/>
              <a:pPr/>
              <a:t>27/06/2011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0CAC1-CCEE-4514-AD06-66EF536266B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BA978-6B87-4F55-9ED6-78AC0672E96F}" type="datetimeFigureOut">
              <a:rPr lang="pt-BR" smtClean="0"/>
              <a:pPr/>
              <a:t>27/06/2011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0CAC1-CCEE-4514-AD06-66EF536266B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BA978-6B87-4F55-9ED6-78AC0672E96F}" type="datetimeFigureOut">
              <a:rPr lang="pt-BR" smtClean="0"/>
              <a:pPr/>
              <a:t>27/06/2011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0CAC1-CCEE-4514-AD06-66EF536266B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BA978-6B87-4F55-9ED6-78AC0672E96F}" type="datetimeFigureOut">
              <a:rPr lang="pt-BR" smtClean="0"/>
              <a:pPr/>
              <a:t>27/06/2011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0CAC1-CCEE-4514-AD06-66EF536266B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BA978-6B87-4F55-9ED6-78AC0672E96F}" type="datetimeFigureOut">
              <a:rPr lang="pt-BR" smtClean="0"/>
              <a:pPr/>
              <a:t>27/06/2011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0CAC1-CCEE-4514-AD06-66EF536266B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BA978-6B87-4F55-9ED6-78AC0672E96F}" type="datetimeFigureOut">
              <a:rPr lang="pt-BR" smtClean="0"/>
              <a:pPr/>
              <a:t>27/06/2011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0CAC1-CCEE-4514-AD06-66EF536266B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BA978-6B87-4F55-9ED6-78AC0672E96F}" type="datetimeFigureOut">
              <a:rPr lang="pt-BR" smtClean="0"/>
              <a:pPr/>
              <a:t>27/06/2011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0CAC1-CCEE-4514-AD06-66EF536266B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BA978-6B87-4F55-9ED6-78AC0672E96F}" type="datetimeFigureOut">
              <a:rPr lang="pt-BR" smtClean="0"/>
              <a:pPr/>
              <a:t>27/06/2011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0CAC1-CCEE-4514-AD06-66EF536266B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BA978-6B87-4F55-9ED6-78AC0672E96F}" type="datetimeFigureOut">
              <a:rPr lang="pt-BR" smtClean="0"/>
              <a:pPr/>
              <a:t>27/06/2011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0CAC1-CCEE-4514-AD06-66EF536266B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BA978-6B87-4F55-9ED6-78AC0672E96F}" type="datetimeFigureOut">
              <a:rPr lang="pt-BR" smtClean="0"/>
              <a:pPr/>
              <a:t>27/06/2011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0CAC1-CCEE-4514-AD06-66EF536266B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BA978-6B87-4F55-9ED6-78AC0672E96F}" type="datetimeFigureOut">
              <a:rPr lang="pt-BR" smtClean="0"/>
              <a:pPr/>
              <a:t>27/06/2011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0CAC1-CCEE-4514-AD06-66EF536266B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BG1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115616" y="2937718"/>
            <a:ext cx="684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>
                <a:solidFill>
                  <a:srgbClr val="002060"/>
                </a:solidFill>
              </a:rPr>
              <a:t>Atividades 2010</a:t>
            </a:r>
            <a:endParaRPr lang="pt-BR" sz="5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BG1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3999" cy="6857999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259632" y="1844824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2060"/>
                </a:solidFill>
              </a:rPr>
              <a:t>Reuniões </a:t>
            </a:r>
            <a:r>
              <a:rPr lang="pt-BR" sz="2800" b="1" dirty="0" err="1" smtClean="0">
                <a:solidFill>
                  <a:srgbClr val="002060"/>
                </a:solidFill>
              </a:rPr>
              <a:t>Socioeducativas</a:t>
            </a:r>
            <a:r>
              <a:rPr lang="pt-BR" sz="2800" b="1" dirty="0" smtClean="0">
                <a:solidFill>
                  <a:srgbClr val="002060"/>
                </a:solidFill>
              </a:rPr>
              <a:t> </a:t>
            </a:r>
            <a:r>
              <a:rPr lang="pt-BR" sz="2800" b="1" dirty="0" smtClean="0">
                <a:solidFill>
                  <a:srgbClr val="002060"/>
                </a:solidFill>
              </a:rPr>
              <a:t>- fev/dez - </a:t>
            </a:r>
            <a:endParaRPr lang="pt-BR" sz="2800" b="1" dirty="0">
              <a:solidFill>
                <a:srgbClr val="00206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259632" y="2348880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 smtClean="0"/>
          </a:p>
          <a:p>
            <a:endParaRPr lang="pt-B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331640" y="1124744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002060"/>
                </a:solidFill>
              </a:rPr>
              <a:t>Atividades 2010</a:t>
            </a:r>
            <a:endParaRPr lang="pt-BR" sz="3600" b="1" dirty="0">
              <a:solidFill>
                <a:srgbClr val="002060"/>
              </a:solidFill>
            </a:endParaRPr>
          </a:p>
        </p:txBody>
      </p:sp>
      <p:pic>
        <p:nvPicPr>
          <p:cNvPr id="8" name="Imagem 7" descr="IMG_07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2852936"/>
            <a:ext cx="3442176" cy="2581632"/>
          </a:xfrm>
          <a:prstGeom prst="rect">
            <a:avLst/>
          </a:prstGeom>
        </p:spPr>
      </p:pic>
      <p:pic>
        <p:nvPicPr>
          <p:cNvPr id="9" name="Imagem 8" descr="SAM_07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2852936"/>
            <a:ext cx="3475112" cy="26063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BG1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3999" cy="6857999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1259632" y="1844824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2060"/>
                </a:solidFill>
              </a:rPr>
              <a:t>Festas e eventos culturais </a:t>
            </a:r>
            <a:endParaRPr lang="pt-BR" sz="2800" b="1" dirty="0">
              <a:solidFill>
                <a:srgbClr val="002060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259632" y="2348880"/>
            <a:ext cx="68407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Baile de Carnaval</a:t>
            </a:r>
            <a:endParaRPr lang="pt-B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Foi realizado um Baile de Carnaval com as crianças, propiciando a diversão e a habilidade artística para a confecção das fantasias.</a:t>
            </a:r>
          </a:p>
          <a:p>
            <a:endParaRPr lang="pt-B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pt-BR" b="1" dirty="0" smtClean="0"/>
              <a:t>Festa da Páscoa</a:t>
            </a:r>
          </a:p>
          <a:p>
            <a:r>
              <a:rPr lang="pt-BR" dirty="0" smtClean="0"/>
              <a:t>Doação de 95 ovos de Páscoa para as crianças. Houve a participação das escolas “</a:t>
            </a:r>
            <a:r>
              <a:rPr lang="pt-BR" dirty="0" err="1" smtClean="0"/>
              <a:t>E.T.</a:t>
            </a:r>
            <a:r>
              <a:rPr lang="pt-BR" dirty="0" smtClean="0"/>
              <a:t>E” e “Colégio Paraíso” .</a:t>
            </a:r>
          </a:p>
          <a:p>
            <a:endParaRPr lang="pt-B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Dia das Mães</a:t>
            </a:r>
          </a:p>
          <a:p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Festa para a Mamãe, com </a:t>
            </a:r>
            <a:r>
              <a:rPr lang="pt-BR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macroginastica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orientada pela professora de educação física, “Márcia Fregonezi”.</a:t>
            </a:r>
          </a:p>
          <a:p>
            <a:endParaRPr lang="pt-B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1331640" y="1124744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002060"/>
                </a:solidFill>
              </a:rPr>
              <a:t>Atividades 2010</a:t>
            </a:r>
            <a:endParaRPr lang="pt-BR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BG1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259632" y="1844824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2060"/>
                </a:solidFill>
              </a:rPr>
              <a:t>Festas e eventos culturais </a:t>
            </a:r>
            <a:endParaRPr lang="pt-BR" sz="2800" b="1" dirty="0">
              <a:solidFill>
                <a:srgbClr val="00206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259632" y="2348880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pt-B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331640" y="1124744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002060"/>
                </a:solidFill>
              </a:rPr>
              <a:t>Atividades 2010</a:t>
            </a:r>
            <a:endParaRPr lang="pt-BR" sz="3600" b="1" dirty="0">
              <a:solidFill>
                <a:srgbClr val="002060"/>
              </a:solidFill>
            </a:endParaRPr>
          </a:p>
        </p:txBody>
      </p:sp>
      <p:pic>
        <p:nvPicPr>
          <p:cNvPr id="6" name="Imagem 5" descr="SAM_29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429000"/>
            <a:ext cx="3672408" cy="2754306"/>
          </a:xfrm>
          <a:prstGeom prst="rect">
            <a:avLst/>
          </a:prstGeom>
        </p:spPr>
      </p:pic>
      <p:pic>
        <p:nvPicPr>
          <p:cNvPr id="11" name="Imagem 10" descr="SAM_26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3429000"/>
            <a:ext cx="3691136" cy="27683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BG1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3999" cy="6857999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259632" y="1772816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2060"/>
                </a:solidFill>
              </a:rPr>
              <a:t>Festas e eventos culturais </a:t>
            </a:r>
            <a:endParaRPr lang="pt-BR" sz="2800" b="1" dirty="0">
              <a:solidFill>
                <a:srgbClr val="00206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259632" y="2204864"/>
            <a:ext cx="68407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Festa Junina</a:t>
            </a:r>
            <a:endParaRPr lang="pt-B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Festa interna para as crianças que participaram de danças típicas, brincadeiras e usaram as tradicionais roupas caipiras.</a:t>
            </a:r>
          </a:p>
          <a:p>
            <a:endParaRPr lang="pt-B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Dia da Família</a:t>
            </a:r>
            <a:endParaRPr lang="pt-B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pt-BR" dirty="0" smtClean="0"/>
              <a:t>Atividade que reuniu as famílias</a:t>
            </a:r>
          </a:p>
          <a:p>
            <a:r>
              <a:rPr lang="pt-BR" dirty="0" smtClean="0"/>
              <a:t>para um bate papo informal.</a:t>
            </a:r>
          </a:p>
          <a:p>
            <a:endParaRPr lang="pt-B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Aniversariantes do Mês</a:t>
            </a:r>
          </a:p>
          <a:p>
            <a:endParaRPr lang="pt-BR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Dia das Crianças</a:t>
            </a:r>
          </a:p>
          <a:p>
            <a:endParaRPr lang="pt-BR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Mostra Cultural</a:t>
            </a:r>
          </a:p>
          <a:p>
            <a:endParaRPr lang="pt-BR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Natal</a:t>
            </a:r>
          </a:p>
          <a:p>
            <a:endParaRPr lang="pt-B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331640" y="1052736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002060"/>
                </a:solidFill>
              </a:rPr>
              <a:t>Atividades 2010</a:t>
            </a:r>
            <a:endParaRPr lang="pt-BR" sz="3600" b="1" dirty="0">
              <a:solidFill>
                <a:srgbClr val="002060"/>
              </a:solidFill>
            </a:endParaRPr>
          </a:p>
        </p:txBody>
      </p:sp>
      <p:pic>
        <p:nvPicPr>
          <p:cNvPr id="6" name="Imagem 5" descr="SAM_08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3284984"/>
            <a:ext cx="3835152" cy="2876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BG1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259632" y="1844824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2060"/>
                </a:solidFill>
              </a:rPr>
              <a:t>Festas e eventos culturais </a:t>
            </a:r>
            <a:endParaRPr lang="pt-BR" sz="2800" b="1" dirty="0">
              <a:solidFill>
                <a:srgbClr val="00206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259632" y="2348880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pt-B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331640" y="1124744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002060"/>
                </a:solidFill>
              </a:rPr>
              <a:t>Atividades 2010</a:t>
            </a:r>
            <a:endParaRPr lang="pt-BR" sz="3600" b="1" dirty="0">
              <a:solidFill>
                <a:srgbClr val="002060"/>
              </a:solidFill>
            </a:endParaRPr>
          </a:p>
        </p:txBody>
      </p:sp>
      <p:pic>
        <p:nvPicPr>
          <p:cNvPr id="9" name="Imagem 8" descr="SAM_12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8843" y="3284984"/>
            <a:ext cx="3811149" cy="2858362"/>
          </a:xfrm>
          <a:prstGeom prst="rect">
            <a:avLst/>
          </a:prstGeom>
        </p:spPr>
      </p:pic>
      <p:pic>
        <p:nvPicPr>
          <p:cNvPr id="10" name="Imagem 9" descr="SDC123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266982"/>
            <a:ext cx="3907160" cy="2930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BG1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259632" y="1844824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2060"/>
                </a:solidFill>
              </a:rPr>
              <a:t>Festas e eventos culturais </a:t>
            </a:r>
            <a:endParaRPr lang="pt-BR" sz="2800" b="1" dirty="0">
              <a:solidFill>
                <a:srgbClr val="00206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259632" y="2348880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pt-B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331640" y="1124744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002060"/>
                </a:solidFill>
              </a:rPr>
              <a:t>Atividades 2010</a:t>
            </a:r>
            <a:endParaRPr lang="pt-BR" sz="3600" b="1" dirty="0">
              <a:solidFill>
                <a:srgbClr val="002060"/>
              </a:solidFill>
            </a:endParaRPr>
          </a:p>
        </p:txBody>
      </p:sp>
      <p:pic>
        <p:nvPicPr>
          <p:cNvPr id="10" name="Imagem 9" descr="SDC122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837" y="3356992"/>
            <a:ext cx="3859155" cy="2894366"/>
          </a:xfrm>
          <a:prstGeom prst="rect">
            <a:avLst/>
          </a:prstGeom>
        </p:spPr>
      </p:pic>
      <p:pic>
        <p:nvPicPr>
          <p:cNvPr id="11" name="Imagem 10" descr="SAM_18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338990"/>
            <a:ext cx="3907160" cy="2930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BG1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3999" cy="6857999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259632" y="1772816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2060"/>
                </a:solidFill>
              </a:rPr>
              <a:t>Atividades Pedagógicas</a:t>
            </a:r>
            <a:endParaRPr lang="pt-BR" sz="2800" b="1" dirty="0">
              <a:solidFill>
                <a:srgbClr val="00206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83568" y="2348880"/>
            <a:ext cx="68407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Roda de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leitura</a:t>
            </a:r>
            <a:endParaRPr lang="pt-BR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Projeto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sustentabilidade</a:t>
            </a:r>
            <a:endParaRPr lang="pt-BR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Teatro</a:t>
            </a:r>
          </a:p>
          <a:p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Excursão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pedagógica</a:t>
            </a:r>
            <a:endParaRPr lang="pt-BR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Datas comemorativas (Dia do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Médico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Higiene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bucal</a:t>
            </a:r>
            <a:endParaRPr lang="pt-BR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Informática</a:t>
            </a:r>
          </a:p>
          <a:p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Recreação</a:t>
            </a:r>
          </a:p>
          <a:p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Explorando os sentidos com os animais</a:t>
            </a:r>
          </a:p>
          <a:p>
            <a:endParaRPr lang="pt-B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pt-BR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pt-B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331640" y="1052736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002060"/>
                </a:solidFill>
              </a:rPr>
              <a:t>Atividades 2010</a:t>
            </a:r>
            <a:endParaRPr lang="pt-BR" sz="3600" b="1" dirty="0">
              <a:solidFill>
                <a:srgbClr val="002060"/>
              </a:solidFill>
            </a:endParaRPr>
          </a:p>
        </p:txBody>
      </p:sp>
      <p:pic>
        <p:nvPicPr>
          <p:cNvPr id="9" name="Imagem 8" descr="0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276872"/>
            <a:ext cx="4019939" cy="30149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BG1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3999" cy="6857999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1259632" y="1772816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2060"/>
                </a:solidFill>
              </a:rPr>
              <a:t>Atividades Pedagógicas</a:t>
            </a:r>
            <a:endParaRPr lang="pt-BR" sz="2800" b="1" dirty="0">
              <a:solidFill>
                <a:srgbClr val="00206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331640" y="1052736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002060"/>
                </a:solidFill>
              </a:rPr>
              <a:t>Atividades 2010</a:t>
            </a:r>
            <a:endParaRPr lang="pt-BR" sz="3600" b="1" dirty="0">
              <a:solidFill>
                <a:srgbClr val="002060"/>
              </a:solidFill>
            </a:endParaRPr>
          </a:p>
        </p:txBody>
      </p:sp>
      <p:pic>
        <p:nvPicPr>
          <p:cNvPr id="13" name="Imagem 12" descr="SAM_11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96003" y="3252936"/>
            <a:ext cx="3883157" cy="2912368"/>
          </a:xfrm>
          <a:prstGeom prst="rect">
            <a:avLst/>
          </a:prstGeom>
        </p:spPr>
      </p:pic>
      <p:pic>
        <p:nvPicPr>
          <p:cNvPr id="14" name="Imagem 13" descr="SDC121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3281028"/>
            <a:ext cx="3888432" cy="29163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BG1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3999" cy="6857999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259632" y="1772816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2060"/>
                </a:solidFill>
              </a:rPr>
              <a:t>Atividades Pedagógicas</a:t>
            </a:r>
            <a:endParaRPr lang="pt-BR" sz="2800" b="1" dirty="0">
              <a:solidFill>
                <a:srgbClr val="00206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331640" y="1052736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002060"/>
                </a:solidFill>
              </a:rPr>
              <a:t>Atividades 2010</a:t>
            </a:r>
            <a:endParaRPr lang="pt-BR" sz="3600" b="1" dirty="0">
              <a:solidFill>
                <a:srgbClr val="002060"/>
              </a:solidFill>
            </a:endParaRPr>
          </a:p>
        </p:txBody>
      </p:sp>
      <p:pic>
        <p:nvPicPr>
          <p:cNvPr id="9" name="Imagem 8" descr="19out 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96002" y="3284984"/>
            <a:ext cx="3900917" cy="2925688"/>
          </a:xfrm>
          <a:prstGeom prst="rect">
            <a:avLst/>
          </a:prstGeom>
        </p:spPr>
      </p:pic>
      <p:pic>
        <p:nvPicPr>
          <p:cNvPr id="10" name="Imagem 9" descr="SAM_13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3284984"/>
            <a:ext cx="3883157" cy="2912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BG1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3999" cy="6857999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259632" y="1772816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2060"/>
                </a:solidFill>
              </a:rPr>
              <a:t>Atividades Pedagógicas</a:t>
            </a:r>
            <a:endParaRPr lang="pt-BR" sz="2800" b="1" dirty="0">
              <a:solidFill>
                <a:srgbClr val="00206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331640" y="1052736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002060"/>
                </a:solidFill>
              </a:rPr>
              <a:t>Atividades 2010</a:t>
            </a:r>
            <a:endParaRPr lang="pt-BR" sz="3600" b="1" dirty="0">
              <a:solidFill>
                <a:srgbClr val="002060"/>
              </a:solidFill>
            </a:endParaRPr>
          </a:p>
        </p:txBody>
      </p:sp>
      <p:pic>
        <p:nvPicPr>
          <p:cNvPr id="9" name="Imagem 8" descr="SAM_03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281028"/>
            <a:ext cx="3888432" cy="2916324"/>
          </a:xfrm>
          <a:prstGeom prst="rect">
            <a:avLst/>
          </a:prstGeom>
        </p:spPr>
      </p:pic>
      <p:pic>
        <p:nvPicPr>
          <p:cNvPr id="10" name="Imagem 9" descr="SAM_04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3281028"/>
            <a:ext cx="3888432" cy="29163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BG1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259632" y="2060848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002060"/>
                </a:solidFill>
              </a:rPr>
              <a:t>Missão</a:t>
            </a:r>
            <a:endParaRPr lang="pt-BR" sz="3600" b="1" dirty="0">
              <a:solidFill>
                <a:srgbClr val="00206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259632" y="2708920"/>
            <a:ext cx="68407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Promover programas sustentáveis e contínuos, priorizando a educação da criança e o re-erguimento da família formando bases sólidas na diminuição das desigualdades sociais. </a:t>
            </a:r>
          </a:p>
          <a:p>
            <a:endParaRPr lang="pt-B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pt-B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pt-B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Reconhecida com Entidade de Utilidade Pública 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Municipal.</a:t>
            </a:r>
            <a:endParaRPr lang="pt-B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Qualificada como OSCIP (Organização da Sociedade Civil de Interesse Público) pelo Ministério da 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Justiça.</a:t>
            </a:r>
            <a:endParaRPr lang="pt-B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Reconhecida pelo CMAS (Conselho Municipal de Assistência Social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).</a:t>
            </a:r>
            <a:endParaRPr lang="pt-B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Medalha 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João 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Ramalho outorgada pela 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Câmara Municipal 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em 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29/08/2008, 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como 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reconhecimento 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do povo São 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Bernardense.</a:t>
            </a:r>
            <a:endParaRPr lang="pt-B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pt-B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pt-B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pt-B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331640" y="3645024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002060"/>
                </a:solidFill>
              </a:rPr>
              <a:t>Títulos</a:t>
            </a:r>
            <a:endParaRPr lang="pt-BR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BG1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3999" cy="6857999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259632" y="1772816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2060"/>
                </a:solidFill>
              </a:rPr>
              <a:t>Atividades Pedagógicas</a:t>
            </a:r>
            <a:endParaRPr lang="pt-BR" sz="2800" b="1" dirty="0">
              <a:solidFill>
                <a:srgbClr val="00206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331640" y="1052736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002060"/>
                </a:solidFill>
              </a:rPr>
              <a:t>Atividades 2010</a:t>
            </a:r>
            <a:endParaRPr lang="pt-BR" sz="3600" b="1" dirty="0">
              <a:solidFill>
                <a:srgbClr val="002060"/>
              </a:solidFill>
            </a:endParaRPr>
          </a:p>
        </p:txBody>
      </p:sp>
      <p:pic>
        <p:nvPicPr>
          <p:cNvPr id="9" name="Imagem 8" descr="SAM_05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263026"/>
            <a:ext cx="3816424" cy="2862318"/>
          </a:xfrm>
          <a:prstGeom prst="rect">
            <a:avLst/>
          </a:prstGeom>
        </p:spPr>
      </p:pic>
      <p:pic>
        <p:nvPicPr>
          <p:cNvPr id="10" name="Imagem 9" descr="SAM_056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3248980"/>
            <a:ext cx="3835152" cy="2876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BG1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3999" cy="6857999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259632" y="1772816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2060"/>
                </a:solidFill>
              </a:rPr>
              <a:t>Atividades Pedagógicas</a:t>
            </a:r>
            <a:endParaRPr lang="pt-BR" sz="2800" b="1" dirty="0">
              <a:solidFill>
                <a:srgbClr val="00206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331640" y="1052736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002060"/>
                </a:solidFill>
              </a:rPr>
              <a:t>Atividades 2010</a:t>
            </a:r>
            <a:endParaRPr lang="pt-BR" sz="3600" b="1" dirty="0">
              <a:solidFill>
                <a:srgbClr val="002060"/>
              </a:solidFill>
            </a:endParaRPr>
          </a:p>
        </p:txBody>
      </p:sp>
      <p:pic>
        <p:nvPicPr>
          <p:cNvPr id="9" name="Imagem 8" descr="SAM_04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3212976"/>
            <a:ext cx="3979168" cy="2984376"/>
          </a:xfrm>
          <a:prstGeom prst="rect">
            <a:avLst/>
          </a:prstGeom>
        </p:spPr>
      </p:pic>
      <p:pic>
        <p:nvPicPr>
          <p:cNvPr id="10" name="Imagem 9" descr="SAM_05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2420888"/>
            <a:ext cx="2752328" cy="36697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" name="Espaço Reservado para Conteúdo 9" descr="SAM_11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38400" y="2262981"/>
            <a:ext cx="4267200" cy="3200400"/>
          </a:xfrm>
        </p:spPr>
      </p:pic>
      <p:pic>
        <p:nvPicPr>
          <p:cNvPr id="4" name="Imagem 3" descr="BG1-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259632" y="1772816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2060"/>
                </a:solidFill>
              </a:rPr>
              <a:t>Atividades Pedagógicas</a:t>
            </a:r>
            <a:endParaRPr lang="pt-BR" sz="2800" b="1" dirty="0">
              <a:solidFill>
                <a:srgbClr val="00206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331640" y="1052736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002060"/>
                </a:solidFill>
              </a:rPr>
              <a:t>Atividades 2010</a:t>
            </a:r>
            <a:endParaRPr lang="pt-BR" sz="3600" b="1" dirty="0">
              <a:solidFill>
                <a:srgbClr val="002060"/>
              </a:solidFill>
            </a:endParaRPr>
          </a:p>
        </p:txBody>
      </p:sp>
      <p:pic>
        <p:nvPicPr>
          <p:cNvPr id="9" name="Imagem 8" descr="SAM_10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3342946"/>
            <a:ext cx="3859155" cy="2894366"/>
          </a:xfrm>
          <a:prstGeom prst="rect">
            <a:avLst/>
          </a:prstGeom>
        </p:spPr>
      </p:pic>
      <p:pic>
        <p:nvPicPr>
          <p:cNvPr id="11" name="Imagem 10" descr="SAM_11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29269" y="3338990"/>
            <a:ext cx="4003171" cy="30023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BG1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3999" cy="6857999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259632" y="1772816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2060"/>
                </a:solidFill>
              </a:rPr>
              <a:t>Planejamento e Parada Pedagógica</a:t>
            </a:r>
            <a:endParaRPr lang="pt-BR" sz="2800" b="1" dirty="0">
              <a:solidFill>
                <a:srgbClr val="00206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259632" y="2204864"/>
            <a:ext cx="68407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Planejamento para o desenvolvimento das atividades do ano com toda equipe técnica. </a:t>
            </a:r>
          </a:p>
          <a:p>
            <a:endParaRPr lang="pt-BR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Reunião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geral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com os pais para</a:t>
            </a:r>
          </a:p>
          <a:p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apresentação das normas da </a:t>
            </a:r>
          </a:p>
          <a:p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reche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das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educadoras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 demais</a:t>
            </a:r>
          </a:p>
          <a:p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membros da equipe.</a:t>
            </a:r>
          </a:p>
          <a:p>
            <a:endParaRPr lang="pt-BR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Formação continuada dos</a:t>
            </a:r>
          </a:p>
          <a:p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professores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endParaRPr lang="pt-B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331640" y="1052736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002060"/>
                </a:solidFill>
              </a:rPr>
              <a:t>Atividades 2010</a:t>
            </a:r>
            <a:endParaRPr lang="pt-BR" sz="3600" b="1" dirty="0">
              <a:solidFill>
                <a:srgbClr val="002060"/>
              </a:solidFill>
            </a:endParaRPr>
          </a:p>
        </p:txBody>
      </p:sp>
      <p:pic>
        <p:nvPicPr>
          <p:cNvPr id="9" name="Imagem 8" descr="SAM_11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284984"/>
            <a:ext cx="3883157" cy="2912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BG1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3999" cy="6857999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259632" y="1772816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2060"/>
                </a:solidFill>
              </a:rPr>
              <a:t>Planejamento e Parada Pedagógica</a:t>
            </a:r>
            <a:endParaRPr lang="pt-BR" sz="2800" b="1" dirty="0">
              <a:solidFill>
                <a:srgbClr val="00206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331640" y="1052736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002060"/>
                </a:solidFill>
              </a:rPr>
              <a:t>Atividades 2010</a:t>
            </a:r>
            <a:endParaRPr lang="pt-BR" sz="3600" b="1" dirty="0">
              <a:solidFill>
                <a:srgbClr val="002060"/>
              </a:solidFill>
            </a:endParaRPr>
          </a:p>
        </p:txBody>
      </p:sp>
      <p:pic>
        <p:nvPicPr>
          <p:cNvPr id="11" name="Imagem 10" descr="SAM_32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281029"/>
            <a:ext cx="3888431" cy="2916323"/>
          </a:xfrm>
          <a:prstGeom prst="rect">
            <a:avLst/>
          </a:prstGeom>
        </p:spPr>
      </p:pic>
      <p:pic>
        <p:nvPicPr>
          <p:cNvPr id="12" name="Imagem 11" descr="SAM_32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3281028"/>
            <a:ext cx="3888432" cy="29163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BG1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3999" cy="6857999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259632" y="1772816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2060"/>
                </a:solidFill>
              </a:rPr>
              <a:t>Planejamento e Parada Pedagógica</a:t>
            </a:r>
            <a:endParaRPr lang="pt-BR" sz="2800" b="1" dirty="0">
              <a:solidFill>
                <a:srgbClr val="00206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331640" y="1052736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002060"/>
                </a:solidFill>
              </a:rPr>
              <a:t>Atividades 2010</a:t>
            </a:r>
            <a:endParaRPr lang="pt-BR" sz="3600" b="1" dirty="0">
              <a:solidFill>
                <a:srgbClr val="002060"/>
              </a:solidFill>
            </a:endParaRPr>
          </a:p>
        </p:txBody>
      </p:sp>
      <p:pic>
        <p:nvPicPr>
          <p:cNvPr id="7" name="Imagem 6" descr="SAM_11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281028"/>
            <a:ext cx="3888432" cy="2916324"/>
          </a:xfrm>
          <a:prstGeom prst="rect">
            <a:avLst/>
          </a:prstGeom>
        </p:spPr>
      </p:pic>
      <p:pic>
        <p:nvPicPr>
          <p:cNvPr id="8" name="Imagem 7" descr="DSCF04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266982"/>
            <a:ext cx="3924920" cy="2943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BG1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3999" cy="6857999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259632" y="1772816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2060"/>
                </a:solidFill>
              </a:rPr>
              <a:t>Reuniões Externas</a:t>
            </a:r>
            <a:endParaRPr lang="pt-BR" sz="2800" b="1" dirty="0">
              <a:solidFill>
                <a:srgbClr val="00206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259632" y="2305903"/>
            <a:ext cx="68407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Reunião FAS-SBC, discussão sobre Papel do Fórum da Assistência.</a:t>
            </a:r>
          </a:p>
          <a:p>
            <a:endParaRPr lang="pt-BR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Curso de Formação de Gestores de Organizações do 3º Setor, realizado pela Fundação Salvador Arena. </a:t>
            </a:r>
          </a:p>
          <a:p>
            <a:endParaRPr lang="pt-BR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Reunião no Fórum de Assistência Social – SBC.</a:t>
            </a:r>
          </a:p>
          <a:p>
            <a:endParaRPr lang="pt-BR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Reunião no Conselho Municipal de Assistência Social.</a:t>
            </a:r>
          </a:p>
          <a:p>
            <a:endParaRPr lang="pt-B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331640" y="1052736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002060"/>
                </a:solidFill>
              </a:rPr>
              <a:t>Atividades 2010</a:t>
            </a:r>
            <a:endParaRPr lang="pt-BR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BG1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3999" cy="6857999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259632" y="1772816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2060"/>
                </a:solidFill>
              </a:rPr>
              <a:t>Reuniões da Diretoria</a:t>
            </a:r>
            <a:endParaRPr lang="pt-BR" sz="2800" b="1" dirty="0">
              <a:solidFill>
                <a:srgbClr val="00206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259632" y="2305903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Realizada todas às terças, das 7h30 às 9h</a:t>
            </a:r>
            <a:endParaRPr lang="pt-B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331640" y="1052736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002060"/>
                </a:solidFill>
              </a:rPr>
              <a:t>Atividades 2010</a:t>
            </a:r>
            <a:endParaRPr lang="pt-BR" sz="3600" b="1" dirty="0">
              <a:solidFill>
                <a:srgbClr val="002060"/>
              </a:solidFill>
            </a:endParaRPr>
          </a:p>
        </p:txBody>
      </p:sp>
      <p:pic>
        <p:nvPicPr>
          <p:cNvPr id="8" name="Imagem 7" descr="16 OUT 10 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2834934"/>
            <a:ext cx="4032448" cy="30243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BG1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3999" cy="6857999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259632" y="1772816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2060"/>
                </a:solidFill>
              </a:rPr>
              <a:t>Estrutura da Creche</a:t>
            </a:r>
            <a:endParaRPr lang="pt-BR" sz="2800" b="1" dirty="0">
              <a:solidFill>
                <a:srgbClr val="00206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259632" y="2305903"/>
            <a:ext cx="68407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Nova sala de informática</a:t>
            </a:r>
          </a:p>
          <a:p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Revitalização do parque com patrocínio da </a:t>
            </a:r>
            <a:r>
              <a:rPr lang="pt-BR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Acrilex</a:t>
            </a:r>
            <a:endParaRPr lang="pt-BR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Novos uniformes funcionários</a:t>
            </a:r>
          </a:p>
          <a:p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Computador para a diretoria</a:t>
            </a:r>
          </a:p>
          <a:p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Revitalização do jardim</a:t>
            </a:r>
          </a:p>
          <a:p>
            <a:endParaRPr lang="pt-BR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pt-BR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331640" y="1052736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002060"/>
                </a:solidFill>
              </a:rPr>
              <a:t>Atividades 2010</a:t>
            </a:r>
            <a:endParaRPr lang="pt-BR" sz="3600" b="1" dirty="0">
              <a:solidFill>
                <a:srgbClr val="002060"/>
              </a:solidFill>
            </a:endParaRPr>
          </a:p>
        </p:txBody>
      </p:sp>
      <p:pic>
        <p:nvPicPr>
          <p:cNvPr id="10" name="Imagem 9" descr="SDC121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3284984"/>
            <a:ext cx="3979168" cy="2984376"/>
          </a:xfrm>
          <a:prstGeom prst="rect">
            <a:avLst/>
          </a:prstGeom>
        </p:spPr>
      </p:pic>
      <p:pic>
        <p:nvPicPr>
          <p:cNvPr id="9" name="Imagem 8" descr="16 OUT 10 0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5284" y="1556792"/>
            <a:ext cx="2357156" cy="1767867"/>
          </a:xfrm>
          <a:prstGeom prst="rect">
            <a:avLst/>
          </a:prstGeom>
        </p:spPr>
      </p:pic>
      <p:pic>
        <p:nvPicPr>
          <p:cNvPr id="11" name="Imagem 10" descr="parque 3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584" y="3841068"/>
            <a:ext cx="3312368" cy="24842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BG1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799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259632" y="1772816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2060"/>
                </a:solidFill>
              </a:rPr>
              <a:t>Estrutura da Creche</a:t>
            </a:r>
            <a:endParaRPr lang="pt-BR" sz="2800" b="1" dirty="0">
              <a:solidFill>
                <a:srgbClr val="00206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259632" y="2305903"/>
            <a:ext cx="68407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Continuidade do Projeto em parceria com a Pró-Vida Central Geral do Dízimo</a:t>
            </a:r>
          </a:p>
          <a:p>
            <a:endParaRPr lang="pt-BR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Projetor de multimídia com</a:t>
            </a:r>
          </a:p>
          <a:p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tela e sistema de vídeo, forno,</a:t>
            </a:r>
          </a:p>
          <a:p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freezer, lavadora e secadora</a:t>
            </a:r>
          </a:p>
          <a:p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 roupas, máquina para</a:t>
            </a:r>
          </a:p>
          <a:p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Refrigerantes, mesa e fogão, </a:t>
            </a:r>
          </a:p>
          <a:p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computador e impressora, </a:t>
            </a:r>
          </a:p>
          <a:p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Mesas, cadeiras, conjuntos</a:t>
            </a:r>
          </a:p>
          <a:p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escolares e estantes.</a:t>
            </a:r>
          </a:p>
          <a:p>
            <a:endParaRPr lang="pt-BR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331640" y="1052736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002060"/>
                </a:solidFill>
              </a:rPr>
              <a:t>Atividades 2010/2011</a:t>
            </a:r>
            <a:endParaRPr lang="pt-BR" sz="3600" b="1" dirty="0">
              <a:solidFill>
                <a:srgbClr val="002060"/>
              </a:solidFill>
            </a:endParaRPr>
          </a:p>
        </p:txBody>
      </p:sp>
      <p:pic>
        <p:nvPicPr>
          <p:cNvPr id="8" name="Imagem 7" descr="SAM_3269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3232" y="2924944"/>
            <a:ext cx="42672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BG1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3999" cy="6857999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259632" y="2060848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002060"/>
                </a:solidFill>
              </a:rPr>
              <a:t>Atendimento</a:t>
            </a:r>
            <a:endParaRPr lang="pt-BR" sz="3600" b="1" dirty="0">
              <a:solidFill>
                <a:srgbClr val="00206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259632" y="2708920"/>
            <a:ext cx="68407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Creche Pelicano	</a:t>
            </a:r>
          </a:p>
          <a:p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Atendimento - 95 Crianças - entre 1 anos e seis meses a quatro anos</a:t>
            </a:r>
          </a:p>
          <a:p>
            <a:endParaRPr lang="pt-B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Projeto Despertar – Ações </a:t>
            </a:r>
            <a:r>
              <a:rPr lang="pt-BR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Socioeducativas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com famílias</a:t>
            </a:r>
          </a:p>
          <a:p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Atendimento -25 Famílias – faixa etária de 19 a 47 anos</a:t>
            </a:r>
          </a:p>
          <a:p>
            <a:endParaRPr lang="pt-B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BG1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7999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259632" y="1772816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2060"/>
                </a:solidFill>
              </a:rPr>
              <a:t>Sustentabilidade da Entidade</a:t>
            </a:r>
            <a:endParaRPr lang="pt-BR" sz="2800" b="1" dirty="0">
              <a:solidFill>
                <a:srgbClr val="00206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259632" y="2305903"/>
            <a:ext cx="68407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Convênio com a Secretaria da Educação.</a:t>
            </a:r>
          </a:p>
          <a:p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Convênio com a SEDESC.</a:t>
            </a:r>
          </a:p>
          <a:p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Doações eventuais de empresas e pessoas físicas (sócios contribuintes).</a:t>
            </a:r>
          </a:p>
          <a:p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Arrecadação de Notas Fiscais com cadastro no Programa Nota Fiscal Paulista.</a:t>
            </a:r>
          </a:p>
          <a:p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Realização de eventos.</a:t>
            </a:r>
          </a:p>
          <a:p>
            <a:endParaRPr lang="pt-BR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pt-BR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331640" y="1052736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002060"/>
                </a:solidFill>
              </a:rPr>
              <a:t>Atividades 2010</a:t>
            </a:r>
            <a:endParaRPr lang="pt-BR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BG1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7999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259632" y="1772816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2060"/>
                </a:solidFill>
              </a:rPr>
              <a:t>Relatório Financeiro</a:t>
            </a:r>
            <a:endParaRPr lang="pt-BR" sz="2800" b="1" dirty="0">
              <a:solidFill>
                <a:srgbClr val="00206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259632" y="2305903"/>
            <a:ext cx="68407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Demonstração de resultado do exercício, </a:t>
            </a:r>
          </a:p>
          <a:p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Balanço patrimonial 2010,</a:t>
            </a:r>
          </a:p>
          <a:p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Despesas e receitas 2011</a:t>
            </a:r>
            <a:endParaRPr lang="pt-BR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pt-BR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331640" y="1052736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002060"/>
                </a:solidFill>
              </a:rPr>
              <a:t>Atividades 2010</a:t>
            </a:r>
            <a:endParaRPr lang="pt-BR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BG1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-612576" y="2780928"/>
            <a:ext cx="684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>
                <a:solidFill>
                  <a:srgbClr val="002060"/>
                </a:solidFill>
              </a:rPr>
              <a:t>Obrigado!</a:t>
            </a:r>
            <a:endParaRPr lang="pt-BR" sz="5400" b="1" dirty="0">
              <a:solidFill>
                <a:srgbClr val="002060"/>
              </a:solidFill>
            </a:endParaRPr>
          </a:p>
        </p:txBody>
      </p:sp>
      <p:pic>
        <p:nvPicPr>
          <p:cNvPr id="6" name="Imagem 5" descr="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2609546"/>
            <a:ext cx="3780904" cy="283567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BG1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259632" y="1196752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002060"/>
                </a:solidFill>
              </a:rPr>
              <a:t>Atividades 2010</a:t>
            </a:r>
            <a:endParaRPr lang="pt-BR" sz="3600" b="1" dirty="0">
              <a:solidFill>
                <a:srgbClr val="00206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259632" y="1844824"/>
            <a:ext cx="68407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Destacamos o criação da nova identidade visual com o objetivo de valorizar o trabalho realizado, aproximar a instituição da comunidade e fortalecer as campanhas desenvolvidas.</a:t>
            </a:r>
          </a:p>
          <a:p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Site, folder institucional, urnas para campanha ICMS Amigo, vídeo institucional e materiais gráficos.</a:t>
            </a:r>
            <a:endParaRPr lang="pt-B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474005"/>
            <a:ext cx="3888432" cy="2187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7" descr="DSCF05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3897052"/>
            <a:ext cx="2988816" cy="2241612"/>
          </a:xfrm>
          <a:prstGeom prst="rect">
            <a:avLst/>
          </a:prstGeom>
        </p:spPr>
      </p:pic>
      <p:pic>
        <p:nvPicPr>
          <p:cNvPr id="9" name="Imagem 8" descr="DSCF05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63637" y="3959696"/>
            <a:ext cx="2940811" cy="2205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BG1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259632" y="1700808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002060"/>
                </a:solidFill>
              </a:rPr>
              <a:t>Atividades 2010</a:t>
            </a:r>
            <a:endParaRPr lang="pt-BR" sz="3600" b="1" dirty="0">
              <a:solidFill>
                <a:srgbClr val="00206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259632" y="2708920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Este relatório tem como objetivo apresentar as atividades pedagógica, sócio educativas, comemorações realizadas e informações sobre o Balanço Social e aspectos financeiros da Entidade, destacando-se o convênio com a Prefeitura e as parcerias estabelecidas no ano de 2010.</a:t>
            </a:r>
            <a:endParaRPr lang="pt-B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BG1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3999" cy="6857999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259632" y="1844824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2060"/>
                </a:solidFill>
              </a:rPr>
              <a:t>Reuniões </a:t>
            </a:r>
            <a:r>
              <a:rPr lang="pt-BR" sz="2800" b="1" dirty="0" err="1" smtClean="0">
                <a:solidFill>
                  <a:srgbClr val="002060"/>
                </a:solidFill>
              </a:rPr>
              <a:t>Socioeducativas</a:t>
            </a:r>
            <a:r>
              <a:rPr lang="pt-BR" sz="2800" b="1" dirty="0" smtClean="0">
                <a:solidFill>
                  <a:srgbClr val="002060"/>
                </a:solidFill>
              </a:rPr>
              <a:t> </a:t>
            </a:r>
            <a:r>
              <a:rPr lang="pt-BR" sz="2800" b="1" dirty="0" smtClean="0">
                <a:solidFill>
                  <a:srgbClr val="002060"/>
                </a:solidFill>
              </a:rPr>
              <a:t>- fev/dez - </a:t>
            </a:r>
            <a:endParaRPr lang="pt-BR" sz="2800" b="1" dirty="0">
              <a:solidFill>
                <a:srgbClr val="00206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259632" y="2348880"/>
            <a:ext cx="68407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Fevereiro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Acolhimento e dinâmica de grupo onde foram trabalhados aspectos da importância do trabalho em grupo. </a:t>
            </a:r>
          </a:p>
          <a:p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Enfatizaram-se os combinados construídos pelo grupo. </a:t>
            </a:r>
          </a:p>
          <a:p>
            <a:endParaRPr lang="pt-B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Março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Realização da oficina de chocolate com o objetivo de sensibilizar as participantes e mobilizá-los para a geração de novas renda. Essa oficina contou com a coordenação de uma nutricionista.</a:t>
            </a:r>
          </a:p>
          <a:p>
            <a:endParaRPr lang="pt-B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Abril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Palestra: Garantia de Direitos por meio de Políticas Públicas, com foco direcionado à saúde.Convidamos Dr. Enzo Ferrari que fez um  histórico da política de saúde no Brasil e falou ainda sobre prevenção na saúde.</a:t>
            </a:r>
          </a:p>
          <a:p>
            <a:endParaRPr lang="pt-B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331640" y="1124744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002060"/>
                </a:solidFill>
              </a:rPr>
              <a:t>Atividades 2010</a:t>
            </a:r>
            <a:endParaRPr lang="pt-BR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BG1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3999" cy="6857999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259632" y="1844824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2060"/>
                </a:solidFill>
              </a:rPr>
              <a:t>Reuniões </a:t>
            </a:r>
            <a:r>
              <a:rPr lang="pt-BR" sz="2800" b="1" dirty="0" err="1" smtClean="0">
                <a:solidFill>
                  <a:srgbClr val="002060"/>
                </a:solidFill>
              </a:rPr>
              <a:t>Socioeducativas</a:t>
            </a:r>
            <a:r>
              <a:rPr lang="pt-BR" sz="2800" b="1" dirty="0" smtClean="0">
                <a:solidFill>
                  <a:srgbClr val="002060"/>
                </a:solidFill>
              </a:rPr>
              <a:t> </a:t>
            </a:r>
            <a:r>
              <a:rPr lang="pt-BR" sz="2800" b="1" dirty="0" smtClean="0">
                <a:solidFill>
                  <a:srgbClr val="002060"/>
                </a:solidFill>
              </a:rPr>
              <a:t>- fev/dez - </a:t>
            </a:r>
            <a:endParaRPr lang="pt-BR" sz="2800" b="1" dirty="0">
              <a:solidFill>
                <a:srgbClr val="00206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259632" y="2348880"/>
            <a:ext cx="68407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Maio</a:t>
            </a:r>
            <a:endParaRPr lang="pt-B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“Projeto de Vida” – Debate sobre onde queremos chegar? Apresentação de vídeo sobre o poder das atitudes. Desenvolveu-se dinâmica com para estimular a reflexão relacionada às metas.</a:t>
            </a:r>
          </a:p>
          <a:p>
            <a:endParaRPr lang="pt-B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Junho</a:t>
            </a:r>
            <a:endParaRPr lang="pt-B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pt-BR" dirty="0" smtClean="0"/>
              <a:t>Palestra: Habilidades e potencialidades pessoais, tema sugerido pela SEDESC. </a:t>
            </a:r>
          </a:p>
          <a:p>
            <a:endParaRPr lang="pt-B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Julho</a:t>
            </a:r>
            <a:endParaRPr lang="pt-B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Encontro com os pais e filhos no encerramento do semestre.</a:t>
            </a:r>
          </a:p>
          <a:p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Oficina de bijuteria, todo material foi fornecido pela entidade. Observamos a satisfação das participantes nessa atividade.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331640" y="1124744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002060"/>
                </a:solidFill>
              </a:rPr>
              <a:t>Atividades 2010</a:t>
            </a:r>
            <a:endParaRPr lang="pt-BR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BG1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3999" cy="6857999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259632" y="1844824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2060"/>
                </a:solidFill>
              </a:rPr>
              <a:t>Reuniões </a:t>
            </a:r>
            <a:r>
              <a:rPr lang="pt-BR" sz="2800" b="1" dirty="0" err="1" smtClean="0">
                <a:solidFill>
                  <a:srgbClr val="002060"/>
                </a:solidFill>
              </a:rPr>
              <a:t>Socioeducativas</a:t>
            </a:r>
            <a:r>
              <a:rPr lang="pt-BR" sz="2800" b="1" dirty="0" smtClean="0">
                <a:solidFill>
                  <a:srgbClr val="002060"/>
                </a:solidFill>
              </a:rPr>
              <a:t> </a:t>
            </a:r>
            <a:r>
              <a:rPr lang="pt-BR" sz="2800" b="1" dirty="0" smtClean="0">
                <a:solidFill>
                  <a:srgbClr val="002060"/>
                </a:solidFill>
              </a:rPr>
              <a:t>- fev/dez - </a:t>
            </a:r>
            <a:endParaRPr lang="pt-BR" sz="2800" b="1" dirty="0">
              <a:solidFill>
                <a:srgbClr val="00206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259632" y="2348880"/>
            <a:ext cx="68407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Agosto</a:t>
            </a:r>
            <a:endParaRPr lang="pt-B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Discussão sobre mercado de trabalho. </a:t>
            </a:r>
          </a:p>
          <a:p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 grupo se subdividiu onde foram feitas comparações de como eram as exigências do mercado de trabalho na época de nossos pais e avós e como é essa exigência atualmente. O grupo percebeu após discussão que é necessário se capacitar para alcançar um objetivo especifico e obter uma boa colocação no mercado de trabalho.</a:t>
            </a:r>
          </a:p>
          <a:p>
            <a:endParaRPr lang="pt-B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Setembro</a:t>
            </a:r>
            <a:endParaRPr lang="pt-B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pt-BR" dirty="0" smtClean="0"/>
              <a:t>Curso de decoração de frutas e esculturas de legumes, com 10 horas de duração. O grupo apresentou muita motivação e interesses nesta atividade.</a:t>
            </a:r>
          </a:p>
          <a:p>
            <a:endParaRPr lang="pt-B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331640" y="1124744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002060"/>
                </a:solidFill>
              </a:rPr>
              <a:t>Atividades 2010</a:t>
            </a:r>
            <a:endParaRPr lang="pt-BR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BG1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3999" cy="6857999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259632" y="1844824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2060"/>
                </a:solidFill>
              </a:rPr>
              <a:t>Reuniões </a:t>
            </a:r>
            <a:r>
              <a:rPr lang="pt-BR" sz="2800" b="1" dirty="0" err="1" smtClean="0">
                <a:solidFill>
                  <a:srgbClr val="002060"/>
                </a:solidFill>
              </a:rPr>
              <a:t>Socioeducativas</a:t>
            </a:r>
            <a:r>
              <a:rPr lang="pt-BR" sz="2800" b="1" dirty="0" smtClean="0">
                <a:solidFill>
                  <a:srgbClr val="002060"/>
                </a:solidFill>
              </a:rPr>
              <a:t> </a:t>
            </a:r>
            <a:r>
              <a:rPr lang="pt-BR" sz="2800" b="1" dirty="0" smtClean="0">
                <a:solidFill>
                  <a:srgbClr val="002060"/>
                </a:solidFill>
              </a:rPr>
              <a:t>- fev/dez - </a:t>
            </a:r>
            <a:endParaRPr lang="pt-BR" sz="2800" b="1" dirty="0">
              <a:solidFill>
                <a:srgbClr val="00206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259632" y="2348880"/>
            <a:ext cx="68407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Outubro</a:t>
            </a:r>
            <a:endParaRPr lang="pt-B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Palestra sobre Saúde bucal ministrada por Raquel Ferrari </a:t>
            </a:r>
            <a:r>
              <a:rPr lang="pt-BR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Aversa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pt-BR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odontopediatra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reforçando a importância de cuidar bem da saúde bucal,  principalmente sobre a importância da alimentação saudável. </a:t>
            </a:r>
          </a:p>
          <a:p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Palestra com Octavio de Lima Filho,  presidente do INFOC  (Instituto de Formação de Cidadania). </a:t>
            </a:r>
          </a:p>
          <a:p>
            <a:endParaRPr lang="pt-B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Novembro</a:t>
            </a:r>
            <a:endParaRPr lang="pt-B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pt-BR" dirty="0" smtClean="0"/>
              <a:t>Oficina Natalina estimulando a geração de renda.</a:t>
            </a:r>
          </a:p>
          <a:p>
            <a:endParaRPr lang="pt-BR" dirty="0" smtClean="0"/>
          </a:p>
          <a:p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Dezembro</a:t>
            </a:r>
            <a:endParaRPr lang="pt-B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pt-BR" dirty="0" smtClean="0"/>
              <a:t>Por sugestão da </a:t>
            </a:r>
            <a:r>
              <a:rPr lang="pt-BR" dirty="0" err="1" smtClean="0"/>
              <a:t>Sedesc</a:t>
            </a:r>
            <a:r>
              <a:rPr lang="pt-BR" dirty="0" smtClean="0"/>
              <a:t>, realizamos avaliação e confraternização, com aplicação de questionário para as famílias participantes do Programa Renda Cidadã das reuniões </a:t>
            </a:r>
            <a:r>
              <a:rPr lang="pt-BR" dirty="0" err="1" smtClean="0"/>
              <a:t>socioeducativas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endParaRPr lang="pt-B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331640" y="1124744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002060"/>
                </a:solidFill>
              </a:rPr>
              <a:t>Atividades 2010</a:t>
            </a:r>
            <a:endParaRPr lang="pt-BR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1028</Words>
  <Application>Microsoft Office PowerPoint</Application>
  <PresentationFormat>Apresentação na tela (4:3)</PresentationFormat>
  <Paragraphs>182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3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designer</dc:creator>
  <cp:lastModifiedBy>Carol</cp:lastModifiedBy>
  <cp:revision>54</cp:revision>
  <dcterms:created xsi:type="dcterms:W3CDTF">2011-06-22T17:03:13Z</dcterms:created>
  <dcterms:modified xsi:type="dcterms:W3CDTF">2011-06-27T19:32:11Z</dcterms:modified>
</cp:coreProperties>
</file>